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9" r:id="rId2"/>
    <p:sldId id="260" r:id="rId3"/>
    <p:sldId id="262" r:id="rId4"/>
    <p:sldId id="273" r:id="rId5"/>
    <p:sldId id="274" r:id="rId6"/>
    <p:sldId id="261" r:id="rId7"/>
    <p:sldId id="258" r:id="rId8"/>
    <p:sldId id="275" r:id="rId9"/>
    <p:sldId id="27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03" autoAdjust="0"/>
    <p:restoredTop sz="68070" autoAdjust="0"/>
  </p:normalViewPr>
  <p:slideViewPr>
    <p:cSldViewPr snapToGrid="0">
      <p:cViewPr varScale="1">
        <p:scale>
          <a:sx n="78" d="100"/>
          <a:sy n="78" d="100"/>
        </p:scale>
        <p:origin x="152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00C52-48BF-4748-954F-5CD9DEBA17FC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F4405-7923-48DD-A01B-059AD1FB6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10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dirty="0">
                <a:solidFill>
                  <a:srgbClr val="231F20"/>
                </a:solidFill>
                <a:effectLst/>
              </a:rPr>
              <a:t>Schematic representation of the “IBD </a:t>
            </a:r>
            <a:r>
              <a:rPr lang="en-US" sz="1200" b="0" i="0" dirty="0" err="1">
                <a:solidFill>
                  <a:srgbClr val="231F20"/>
                </a:solidFill>
                <a:effectLst/>
              </a:rPr>
              <a:t>integrome</a:t>
            </a:r>
            <a:r>
              <a:rPr lang="en-US" sz="1200" b="0" i="0" dirty="0">
                <a:solidFill>
                  <a:srgbClr val="231F20"/>
                </a:solidFill>
                <a:effectLst/>
              </a:rPr>
              <a:t>” concept. The four “</a:t>
            </a:r>
            <a:r>
              <a:rPr lang="en-US" sz="1200" b="0" i="0" dirty="0" err="1">
                <a:solidFill>
                  <a:srgbClr val="231F20"/>
                </a:solidFill>
                <a:effectLst/>
              </a:rPr>
              <a:t>ome</a:t>
            </a:r>
            <a:r>
              <a:rPr lang="en-US" sz="1200" b="0" i="0" dirty="0">
                <a:solidFill>
                  <a:srgbClr val="231F20"/>
                </a:solidFill>
                <a:effectLst/>
              </a:rPr>
              <a:t>” ovals represent the currently accepted major components of IBD pathogenesis, that is, the exposome, the genome, the gut microbiome, and the immunome. 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Intestinal microbiota regulates immune response in different ways.  Gastrointestinal (GI) infection, a common cause of dysbiosis, may play an important role in the IBD onset and its maintenance.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F4405-7923-48DD-A01B-059AD1FB62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34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Within the IBD-ENC group, there are countries like India and Bangladesh, where GI infections and infestations are common. But from the IBD-ENC countries, there are limited studies on the enteric infection among the active IBD patients. 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153BD-10D3-4D0E-8A01-A5AFAA1FD09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57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a study from India, including 25 patients with active UC and 25 patients with UC in remission, the frequency of CDI, non-CDI bacterial or protozoal infection was 32% and 4%, respectively.</a:t>
            </a:r>
            <a:r>
              <a:rPr lang="en-US" sz="1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another study from India, that included 49 consecutive patients with UC, 12% had parasitic infestations.</a:t>
            </a:r>
            <a:r>
              <a:rPr lang="en-US" sz="1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F4405-7923-48DD-A01B-059AD1FB62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62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dirty="0">
                <a:solidFill>
                  <a:srgbClr val="231F20"/>
                </a:solidFill>
                <a:effectLst/>
              </a:rPr>
              <a:t>Schematic representation of the “IBD </a:t>
            </a:r>
            <a:r>
              <a:rPr lang="en-US" sz="1200" b="0" i="0" dirty="0" err="1">
                <a:solidFill>
                  <a:srgbClr val="231F20"/>
                </a:solidFill>
                <a:effectLst/>
              </a:rPr>
              <a:t>integrome</a:t>
            </a:r>
            <a:r>
              <a:rPr lang="en-US" sz="1200" b="0" i="0" dirty="0">
                <a:solidFill>
                  <a:srgbClr val="231F20"/>
                </a:solidFill>
                <a:effectLst/>
              </a:rPr>
              <a:t>” concept. The four “</a:t>
            </a:r>
            <a:r>
              <a:rPr lang="en-US" sz="1200" b="0" i="0" dirty="0" err="1">
                <a:solidFill>
                  <a:srgbClr val="231F20"/>
                </a:solidFill>
                <a:effectLst/>
              </a:rPr>
              <a:t>ome</a:t>
            </a:r>
            <a:r>
              <a:rPr lang="en-US" sz="1200" b="0" i="0" dirty="0">
                <a:solidFill>
                  <a:srgbClr val="231F20"/>
                </a:solidFill>
                <a:effectLst/>
              </a:rPr>
              <a:t>” ovals represent the currently accepted major components of IBD pathogenesis, that is, the exposome, the genome, the gut microbiome, and the immunome. 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F4405-7923-48DD-A01B-059AD1FB62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49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6E585-B34B-4D0A-B9ED-275F885F89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2FB33-A1CC-4F3C-AE44-3D83BFEE4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0C2FC-C3AC-433C-A5B1-EABC8205C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4A32-DA9A-43A8-B8B3-4C83205FF2A4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B693F-7F8E-45BD-8604-2F348D672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EA481-A2EC-4A1D-971B-B42B166AA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E8AE-058C-444C-AA66-D5BC2FD60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53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F78E7-BA7D-457D-8C05-5B8CB2DED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4934A7-C329-4423-AE45-7F7F4A1316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A7693-5549-4D92-9C60-CE10A3054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4A32-DA9A-43A8-B8B3-4C83205FF2A4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EC163-FF2A-4A79-A297-779783000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BA0C1-2F1C-4941-9C54-D568B859C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E8AE-058C-444C-AA66-D5BC2FD60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3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067E83-2133-4AA0-B32A-F5CA3C3EA8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A4E48F-1072-47E7-8F6A-2331250B7B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E4975-E33B-43E9-8A50-0F4A735CA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4A32-DA9A-43A8-B8B3-4C83205FF2A4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F3C7B-AD11-442E-AE2E-4AF38E69C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68C54-3F84-42D6-8024-FDBEC7A45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E8AE-058C-444C-AA66-D5BC2FD60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08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44124-F8F1-4F43-9F0B-BD297A62F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9DBB5-C033-4F6D-8B11-ECB2E7EF6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5019C-4AA3-4151-B7C4-67D56D4EA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4A32-DA9A-43A8-B8B3-4C83205FF2A4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A1F8A-7ABB-4DEE-98DD-0EB685DB6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950E8-7051-44DB-9850-3910F901F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E8AE-058C-444C-AA66-D5BC2FD60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97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9F8D5-F7C2-4895-A4F4-02C4A781B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AF8919-3C08-460F-93C9-FF769F65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4C3BD-BB90-4937-BEEA-BE69BA1E5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4A32-DA9A-43A8-B8B3-4C83205FF2A4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7E18F-2066-4C26-801B-03BF657B0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142DF-1F9B-4785-A1F7-CA1B9DBE5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E8AE-058C-444C-AA66-D5BC2FD60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1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2A97A-B0EB-4964-89ED-DF195D5AE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17C03-7EF4-4ED5-9537-275DA8B073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3328D8-625B-4DB1-9A69-2C3CA3EF9A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DAAC68-3816-4921-A914-B54A607F9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4A32-DA9A-43A8-B8B3-4C83205FF2A4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E31F1D-8CC2-4B8B-ADDF-63439E81A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328493-9D45-4CFA-B5E4-5E5505E21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E8AE-058C-444C-AA66-D5BC2FD60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22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B0EE7-2F97-48A2-B7D3-B108F899C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CF3736-6A8F-43FB-ABF1-3B56290F7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A1BC27-3824-4CE3-A66A-771E06F131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2F1BC9-8F65-48AF-8AA0-DE03B2A977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9AD8A2-EFD1-4411-86FC-427CD0992C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0D5EDF-D5D4-4D3D-B457-23DEF1769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4A32-DA9A-43A8-B8B3-4C83205FF2A4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D69CCA-FB59-475F-8861-F68A992A5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5437EA-5E0F-4104-B58E-8D1FC35E7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E8AE-058C-444C-AA66-D5BC2FD60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14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8E659-59DD-4648-B903-B0C07D917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37FA1C-C807-4181-9D82-B6B3F2916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4A32-DA9A-43A8-B8B3-4C83205FF2A4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620003-E3EA-4722-A802-FF2923E3A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849C56-7A51-414F-A118-618C4F392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E8AE-058C-444C-AA66-D5BC2FD60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92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6F1DA4-C83B-43E9-86BF-BEA599089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4A32-DA9A-43A8-B8B3-4C83205FF2A4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0B8C10-BF53-43E5-81BC-D2B8AF4E4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A1037A-388D-419D-AB1D-944614C46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E8AE-058C-444C-AA66-D5BC2FD60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27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407F9-1C5D-484B-849A-8419BED0E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993F6-C400-4FD9-9CAF-D6F7F6A6E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69DAE-748C-496B-A4F0-1900A145EA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645715-AB45-4AF5-BB00-AC04A204C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4A32-DA9A-43A8-B8B3-4C83205FF2A4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E5FFB6-CC99-41FF-A24E-4D2ABD4E8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B4C4DC-EA85-4848-BE16-A272AD40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E8AE-058C-444C-AA66-D5BC2FD60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10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1324D-3436-481A-B0F6-E34DBC453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022B75-5621-4AE1-94D3-E94B6A6092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54CF0A-3ADB-42F2-8F5A-9D59E26C29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21264F-195E-46D7-8E92-67760DAF2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4A32-DA9A-43A8-B8B3-4C83205FF2A4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006562-14BB-4EF1-87AD-61EDD44C2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D223FE-E356-4A76-A8CF-A1AB478AA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E8AE-058C-444C-AA66-D5BC2FD60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593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2E4AEA-C4DC-4FEA-BD19-AE14264EE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D63254-E680-400A-B162-ACBB803D6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65BCC-4868-4173-BD52-7EC3F5850F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04A32-DA9A-43A8-B8B3-4C83205FF2A4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4A00F-984F-4BC9-A63D-FC4A33475F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12E00-6332-46C3-A29B-B3D7EE13A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1E8AE-058C-444C-AA66-D5BC2FD60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6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png"/><Relationship Id="rId3" Type="http://schemas.openxmlformats.org/officeDocument/2006/relationships/image" Target="../media/image10.jpeg"/><Relationship Id="rId7" Type="http://schemas.openxmlformats.org/officeDocument/2006/relationships/image" Target="../media/image14.gif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gif"/><Relationship Id="rId5" Type="http://schemas.openxmlformats.org/officeDocument/2006/relationships/image" Target="../media/image12.gif"/><Relationship Id="rId15" Type="http://schemas.openxmlformats.org/officeDocument/2006/relationships/image" Target="../media/image22.jpeg"/><Relationship Id="rId10" Type="http://schemas.openxmlformats.org/officeDocument/2006/relationships/image" Target="../media/image17.gif"/><Relationship Id="rId19" Type="http://schemas.openxmlformats.org/officeDocument/2006/relationships/image" Target="../media/image26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94826-5912-4B34-A280-9ACDDA85B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2432" y="1161535"/>
            <a:ext cx="9032789" cy="2780270"/>
          </a:xfrm>
          <a:solidFill>
            <a:schemeClr val="accent1">
              <a:lumMod val="50000"/>
            </a:schemeClr>
          </a:solidFill>
        </p:spPr>
        <p:txBody>
          <a:bodyPr>
            <a:normAutofit fontScale="90000"/>
          </a:bodyPr>
          <a:lstStyle/>
          <a:p>
            <a:b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FF99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Prevalence and Risk Factors of </a:t>
            </a:r>
            <a:r>
              <a:rPr lang="en-US" sz="4000" b="1" dirty="0">
                <a:solidFill>
                  <a:srgbClr val="FF99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4000" b="1" dirty="0">
                <a:solidFill>
                  <a:srgbClr val="FF99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ntestinal Infections Among patients with Active Ulcerative Colitis: </a:t>
            </a:r>
            <a:br>
              <a:rPr lang="en-US" sz="4000" b="1" dirty="0">
                <a:solidFill>
                  <a:srgbClr val="FF99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FF99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Multicenter Case-control Study</a:t>
            </a:r>
            <a:br>
              <a:rPr lang="en-US" sz="1800" dirty="0">
                <a:solidFill>
                  <a:srgbClr val="FF99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>
              <a:solidFill>
                <a:srgbClr val="FF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C3D774-674F-41D9-9F8E-BF116666CF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95715" y="4630553"/>
            <a:ext cx="8650543" cy="1828800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>
              <a:lnSpc>
                <a:spcPct val="50000"/>
              </a:lnSpc>
            </a:pPr>
            <a:endParaRPr lang="en-US" b="1" dirty="0">
              <a:solidFill>
                <a:srgbClr val="66FFFF"/>
              </a:solidFill>
            </a:endParaRPr>
          </a:p>
          <a:p>
            <a:pPr>
              <a:lnSpc>
                <a:spcPct val="50000"/>
              </a:lnSpc>
            </a:pPr>
            <a:r>
              <a:rPr lang="en-US" b="1" dirty="0">
                <a:solidFill>
                  <a:srgbClr val="66FFFF"/>
                </a:solidFill>
              </a:rPr>
              <a:t>DR. M.  </a:t>
            </a:r>
            <a:r>
              <a:rPr lang="en-US" b="1" dirty="0" err="1">
                <a:solidFill>
                  <a:srgbClr val="66FFFF"/>
                </a:solidFill>
              </a:rPr>
              <a:t>Masudur</a:t>
            </a:r>
            <a:r>
              <a:rPr lang="en-US" b="1" dirty="0">
                <a:solidFill>
                  <a:srgbClr val="66FFFF"/>
                </a:solidFill>
              </a:rPr>
              <a:t> Rahman </a:t>
            </a:r>
          </a:p>
          <a:p>
            <a:pPr>
              <a:lnSpc>
                <a:spcPct val="50000"/>
              </a:lnSpc>
            </a:pPr>
            <a:r>
              <a:rPr lang="en-US" sz="2000" dirty="0">
                <a:solidFill>
                  <a:srgbClr val="66FFFF"/>
                </a:solidFill>
              </a:rPr>
              <a:t>MBBS, FCPS, MD, FACP, FACG, FRCP.</a:t>
            </a:r>
          </a:p>
          <a:p>
            <a:pPr>
              <a:lnSpc>
                <a:spcPct val="50000"/>
              </a:lnSpc>
            </a:pPr>
            <a:r>
              <a:rPr lang="en-US" sz="2000" dirty="0">
                <a:solidFill>
                  <a:srgbClr val="66FFFF"/>
                </a:solidFill>
              </a:rPr>
              <a:t> Associate Professor of Gastroenterology</a:t>
            </a:r>
          </a:p>
          <a:p>
            <a:pPr>
              <a:lnSpc>
                <a:spcPct val="50000"/>
              </a:lnSpc>
            </a:pPr>
            <a:r>
              <a:rPr lang="en-US" sz="2000" dirty="0">
                <a:solidFill>
                  <a:srgbClr val="66FFFF"/>
                </a:solidFill>
              </a:rPr>
              <a:t>Sheikh Russel Gastroliver Institute  and Hospital, </a:t>
            </a:r>
          </a:p>
          <a:p>
            <a:pPr>
              <a:lnSpc>
                <a:spcPct val="50000"/>
              </a:lnSpc>
            </a:pPr>
            <a:r>
              <a:rPr lang="en-US" sz="2000" dirty="0">
                <a:solidFill>
                  <a:srgbClr val="66FFFF"/>
                </a:solidFill>
              </a:rPr>
              <a:t>Dhaka, Bangladesh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B38D7E-1D46-48D5-BA48-A83CEC9D7F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6" y="180533"/>
            <a:ext cx="1980029" cy="846259"/>
          </a:xfrm>
          <a:prstGeom prst="rect">
            <a:avLst/>
          </a:prstGeom>
        </p:spPr>
      </p:pic>
      <p:pic>
        <p:nvPicPr>
          <p:cNvPr id="11" name="Picture 2" descr="C:\Users\user\Desktop\Logo_SRGI.jpg">
            <a:extLst>
              <a:ext uri="{FF2B5EF4-FFF2-40B4-BE49-F238E27FC236}">
                <a16:creationId xmlns:a16="http://schemas.microsoft.com/office/drawing/2014/main" id="{DCBDAFC0-8BAB-421E-9EC8-9AD5B732B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7417" y="31834"/>
            <a:ext cx="1104228" cy="123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437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6735007-E33B-4C29-9244-617B5A11B5D8}"/>
              </a:ext>
            </a:extLst>
          </p:cNvPr>
          <p:cNvSpPr/>
          <p:nvPr/>
        </p:nvSpPr>
        <p:spPr>
          <a:xfrm>
            <a:off x="3346218" y="50382"/>
            <a:ext cx="2945490" cy="1573073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9933"/>
                </a:solidFill>
              </a:rPr>
              <a:t>Exposome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BC66D54-7740-484B-8857-5D45A6A0B96D}"/>
              </a:ext>
            </a:extLst>
          </p:cNvPr>
          <p:cNvSpPr/>
          <p:nvPr/>
        </p:nvSpPr>
        <p:spPr>
          <a:xfrm>
            <a:off x="7252611" y="2248253"/>
            <a:ext cx="2348918" cy="1166069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9933"/>
                </a:solidFill>
              </a:rPr>
              <a:t>Immunome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F02FBAE-79CA-4C8C-ACC9-9251934D61B0}"/>
              </a:ext>
            </a:extLst>
          </p:cNvPr>
          <p:cNvSpPr/>
          <p:nvPr/>
        </p:nvSpPr>
        <p:spPr>
          <a:xfrm>
            <a:off x="3658299" y="4491605"/>
            <a:ext cx="2437701" cy="1101753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9933"/>
                </a:solidFill>
              </a:rPr>
              <a:t>Gut Microbiome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738E6C0-618F-4461-A7C7-B4E39D031907}"/>
              </a:ext>
            </a:extLst>
          </p:cNvPr>
          <p:cNvSpPr/>
          <p:nvPr/>
        </p:nvSpPr>
        <p:spPr>
          <a:xfrm>
            <a:off x="461395" y="2250348"/>
            <a:ext cx="2189525" cy="1166069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9933"/>
                </a:solidFill>
              </a:rPr>
              <a:t>Genome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09006F4-BDD1-4CA2-90EE-001C2F328278}"/>
              </a:ext>
            </a:extLst>
          </p:cNvPr>
          <p:cNvSpPr/>
          <p:nvPr/>
        </p:nvSpPr>
        <p:spPr>
          <a:xfrm>
            <a:off x="10276515" y="2351017"/>
            <a:ext cx="1454090" cy="929079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9933"/>
                </a:solidFill>
              </a:rPr>
              <a:t>IBD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F78EEEE-8638-4DB4-8DFB-7142C76CA120}"/>
              </a:ext>
            </a:extLst>
          </p:cNvPr>
          <p:cNvCxnSpPr>
            <a:cxnSpLocks/>
          </p:cNvCxnSpPr>
          <p:nvPr/>
        </p:nvCxnSpPr>
        <p:spPr>
          <a:xfrm flipH="1">
            <a:off x="2160001" y="1264642"/>
            <a:ext cx="1430285" cy="11093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B6ADFB7-02BD-4E19-8108-921FF21C9888}"/>
              </a:ext>
            </a:extLst>
          </p:cNvPr>
          <p:cNvCxnSpPr>
            <a:cxnSpLocks/>
            <a:stCxn id="2" idx="5"/>
            <a:endCxn id="4" idx="1"/>
          </p:cNvCxnSpPr>
          <p:nvPr/>
        </p:nvCxnSpPr>
        <p:spPr>
          <a:xfrm>
            <a:off x="5860351" y="1393084"/>
            <a:ext cx="1736251" cy="1025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3CB59D9-AF1F-4762-929F-F46E4CFEE7A4}"/>
              </a:ext>
            </a:extLst>
          </p:cNvPr>
          <p:cNvCxnSpPr>
            <a:cxnSpLocks/>
          </p:cNvCxnSpPr>
          <p:nvPr/>
        </p:nvCxnSpPr>
        <p:spPr>
          <a:xfrm>
            <a:off x="2130804" y="3280096"/>
            <a:ext cx="1853967" cy="14261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BC41E7E-2BF5-4BD0-B8F7-42D63DCE7D19}"/>
              </a:ext>
            </a:extLst>
          </p:cNvPr>
          <p:cNvCxnSpPr>
            <a:cxnSpLocks/>
            <a:stCxn id="6" idx="7"/>
            <a:endCxn id="4" idx="3"/>
          </p:cNvCxnSpPr>
          <p:nvPr/>
        </p:nvCxnSpPr>
        <p:spPr>
          <a:xfrm flipV="1">
            <a:off x="5739007" y="3243555"/>
            <a:ext cx="1857595" cy="140939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BE25BA6-1820-4025-A79D-8F7036F16820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4877150" y="1638137"/>
            <a:ext cx="62240" cy="28534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A7031DB6-C6C5-4270-A6B6-9C50A8063653}"/>
              </a:ext>
            </a:extLst>
          </p:cNvPr>
          <p:cNvSpPr txBox="1"/>
          <p:nvPr/>
        </p:nvSpPr>
        <p:spPr>
          <a:xfrm>
            <a:off x="1645534" y="1040048"/>
            <a:ext cx="1456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Epigenetic </a:t>
            </a:r>
          </a:p>
          <a:p>
            <a:r>
              <a:rPr lang="en-US" dirty="0"/>
              <a:t>modifications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668BDA8-BFBA-439D-A43E-C4061A9C3487}"/>
              </a:ext>
            </a:extLst>
          </p:cNvPr>
          <p:cNvSpPr txBox="1"/>
          <p:nvPr/>
        </p:nvSpPr>
        <p:spPr>
          <a:xfrm>
            <a:off x="2244055" y="3993160"/>
            <a:ext cx="763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GWAS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18AD87E-57C1-4770-859F-94AC353FF175}"/>
              </a:ext>
            </a:extLst>
          </p:cNvPr>
          <p:cNvCxnSpPr>
            <a:cxnSpLocks/>
            <a:endCxn id="4" idx="2"/>
          </p:cNvCxnSpPr>
          <p:nvPr/>
        </p:nvCxnSpPr>
        <p:spPr>
          <a:xfrm flipV="1">
            <a:off x="2650920" y="2831288"/>
            <a:ext cx="4601691" cy="594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5A7CB010-9C61-4E2D-AFBF-1CDBE0DDAD78}"/>
              </a:ext>
            </a:extLst>
          </p:cNvPr>
          <p:cNvSpPr txBox="1"/>
          <p:nvPr/>
        </p:nvSpPr>
        <p:spPr>
          <a:xfrm>
            <a:off x="2749784" y="2530128"/>
            <a:ext cx="1639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Human studies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653A8B2-42CC-43F3-9D5C-9EB371AB5484}"/>
              </a:ext>
            </a:extLst>
          </p:cNvPr>
          <p:cNvSpPr txBox="1"/>
          <p:nvPr/>
        </p:nvSpPr>
        <p:spPr>
          <a:xfrm>
            <a:off x="2763758" y="2816160"/>
            <a:ext cx="1559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Animal studies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926623F-F06D-4E32-995F-69DFC894ABAD}"/>
              </a:ext>
            </a:extLst>
          </p:cNvPr>
          <p:cNvSpPr txBox="1"/>
          <p:nvPr/>
        </p:nvSpPr>
        <p:spPr>
          <a:xfrm>
            <a:off x="4167174" y="1638137"/>
            <a:ext cx="571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Diet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FDB3454-1EB1-4F4B-A000-2A74375D9380}"/>
              </a:ext>
            </a:extLst>
          </p:cNvPr>
          <p:cNvSpPr txBox="1"/>
          <p:nvPr/>
        </p:nvSpPr>
        <p:spPr>
          <a:xfrm>
            <a:off x="4932595" y="1570665"/>
            <a:ext cx="121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Microbiota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B87B18B-0261-4F0D-8B3B-BBCC8E2F2272}"/>
              </a:ext>
            </a:extLst>
          </p:cNvPr>
          <p:cNvSpPr txBox="1"/>
          <p:nvPr/>
        </p:nvSpPr>
        <p:spPr>
          <a:xfrm>
            <a:off x="6535776" y="898992"/>
            <a:ext cx="1716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Epidemiological </a:t>
            </a:r>
          </a:p>
          <a:p>
            <a:r>
              <a:rPr lang="en-US" dirty="0"/>
              <a:t>associations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BDD420B-90A2-4661-AD5B-28BE6BC85AAB}"/>
              </a:ext>
            </a:extLst>
          </p:cNvPr>
          <p:cNvSpPr txBox="1"/>
          <p:nvPr/>
        </p:nvSpPr>
        <p:spPr>
          <a:xfrm>
            <a:off x="6087558" y="4310920"/>
            <a:ext cx="763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GWAS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30A2C91-2EAD-463E-86A5-73648D5EE8D2}"/>
              </a:ext>
            </a:extLst>
          </p:cNvPr>
          <p:cNvSpPr txBox="1"/>
          <p:nvPr/>
        </p:nvSpPr>
        <p:spPr>
          <a:xfrm>
            <a:off x="6388908" y="4030105"/>
            <a:ext cx="2210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Observational studies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119AB39-57A9-4E62-B3D6-CB355D55419F}"/>
              </a:ext>
            </a:extLst>
          </p:cNvPr>
          <p:cNvSpPr txBox="1"/>
          <p:nvPr/>
        </p:nvSpPr>
        <p:spPr>
          <a:xfrm>
            <a:off x="6795432" y="3763588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Animal models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C1B8B142-ACE5-42CE-90EA-5C366D7FAE3D}"/>
              </a:ext>
            </a:extLst>
          </p:cNvPr>
          <p:cNvCxnSpPr>
            <a:cxnSpLocks/>
            <a:endCxn id="10" idx="2"/>
          </p:cNvCxnSpPr>
          <p:nvPr/>
        </p:nvCxnSpPr>
        <p:spPr>
          <a:xfrm>
            <a:off x="9601529" y="2815556"/>
            <a:ext cx="674986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>
            <a:extLst>
              <a:ext uri="{FF2B5EF4-FFF2-40B4-BE49-F238E27FC236}">
                <a16:creationId xmlns:a16="http://schemas.microsoft.com/office/drawing/2014/main" id="{E3939035-5492-41E6-AA6E-BDD8950D0078}"/>
              </a:ext>
            </a:extLst>
          </p:cNvPr>
          <p:cNvSpPr txBox="1">
            <a:spLocks/>
          </p:cNvSpPr>
          <p:nvPr/>
        </p:nvSpPr>
        <p:spPr>
          <a:xfrm>
            <a:off x="244068" y="137881"/>
            <a:ext cx="3102150" cy="5115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BACKGROUND </a:t>
            </a:r>
            <a:endParaRPr lang="en-US" sz="28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5034051-1103-4E63-9EB7-E901DCF57360}"/>
              </a:ext>
            </a:extLst>
          </p:cNvPr>
          <p:cNvSpPr txBox="1"/>
          <p:nvPr/>
        </p:nvSpPr>
        <p:spPr>
          <a:xfrm>
            <a:off x="4865475" y="6435535"/>
            <a:ext cx="712318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31F20"/>
                </a:solidFill>
                <a:effectLst/>
                <a:latin typeface="ff3"/>
              </a:rPr>
              <a:t>Claudio Fiocchi. J.</a:t>
            </a:r>
            <a:r>
              <a:rPr lang="en-US" b="0" i="0" dirty="0">
                <a:effectLst/>
                <a:latin typeface="ff3"/>
              </a:rPr>
              <a:t> </a:t>
            </a:r>
            <a:r>
              <a:rPr lang="en-US" b="0" i="0" dirty="0">
                <a:solidFill>
                  <a:srgbClr val="231F20"/>
                </a:solidFill>
                <a:effectLst/>
                <a:latin typeface="ff3"/>
              </a:rPr>
              <a:t>Gastroenterol</a:t>
            </a:r>
            <a:r>
              <a:rPr lang="en-US" b="0" i="0" dirty="0">
                <a:effectLst/>
                <a:latin typeface="ff3"/>
              </a:rPr>
              <a:t> </a:t>
            </a:r>
            <a:r>
              <a:rPr lang="en-US" b="0" i="0" dirty="0">
                <a:solidFill>
                  <a:srgbClr val="231F20"/>
                </a:solidFill>
                <a:effectLst/>
                <a:latin typeface="ff3"/>
              </a:rPr>
              <a:t>and</a:t>
            </a:r>
            <a:r>
              <a:rPr lang="en-US" b="0" i="0" dirty="0">
                <a:effectLst/>
                <a:latin typeface="ff3"/>
              </a:rPr>
              <a:t> </a:t>
            </a:r>
            <a:r>
              <a:rPr lang="en-US" b="0" i="0" dirty="0">
                <a:solidFill>
                  <a:srgbClr val="231F20"/>
                </a:solidFill>
                <a:effectLst/>
                <a:latin typeface="ff3"/>
              </a:rPr>
              <a:t>Hepatol</a:t>
            </a:r>
            <a:r>
              <a:rPr lang="en-US" b="0" i="0" dirty="0">
                <a:effectLst/>
                <a:latin typeface="ff3"/>
              </a:rPr>
              <a:t> </a:t>
            </a:r>
            <a:r>
              <a:rPr lang="en-US" b="0" i="0" dirty="0">
                <a:solidFill>
                  <a:srgbClr val="231F20"/>
                </a:solidFill>
                <a:effectLst/>
                <a:latin typeface="ff3"/>
              </a:rPr>
              <a:t>2015;</a:t>
            </a:r>
            <a:r>
              <a:rPr lang="en-US" b="0" i="0" dirty="0">
                <a:effectLst/>
                <a:latin typeface="ff3"/>
              </a:rPr>
              <a:t> </a:t>
            </a:r>
            <a:r>
              <a:rPr lang="en-US" b="0" i="0" dirty="0">
                <a:solidFill>
                  <a:srgbClr val="231F20"/>
                </a:solidFill>
                <a:effectLst/>
                <a:latin typeface="ff4"/>
              </a:rPr>
              <a:t>30 </a:t>
            </a:r>
            <a:r>
              <a:rPr lang="en-US" b="0" i="0" dirty="0">
                <a:solidFill>
                  <a:srgbClr val="231F20"/>
                </a:solidFill>
                <a:effectLst/>
                <a:latin typeface="ff3"/>
              </a:rPr>
              <a:t>(Suppl.</a:t>
            </a:r>
            <a:r>
              <a:rPr lang="en-US" b="0" i="0" dirty="0">
                <a:effectLst/>
                <a:latin typeface="ff3"/>
              </a:rPr>
              <a:t> </a:t>
            </a:r>
            <a:r>
              <a:rPr lang="en-US" b="0" i="0" dirty="0">
                <a:solidFill>
                  <a:srgbClr val="231F20"/>
                </a:solidFill>
                <a:effectLst/>
                <a:latin typeface="ff3"/>
              </a:rPr>
              <a:t>1):</a:t>
            </a:r>
            <a:r>
              <a:rPr lang="en-US" b="0" i="0" dirty="0">
                <a:effectLst/>
                <a:latin typeface="ff3"/>
              </a:rPr>
              <a:t> </a:t>
            </a:r>
            <a:r>
              <a:rPr lang="en-US" b="0" i="0" dirty="0">
                <a:solidFill>
                  <a:srgbClr val="231F20"/>
                </a:solidFill>
                <a:effectLst/>
                <a:latin typeface="ff3"/>
              </a:rPr>
              <a:t>12–18</a:t>
            </a: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67369B4-5ED3-40FB-8B54-C732071CDADA}"/>
              </a:ext>
            </a:extLst>
          </p:cNvPr>
          <p:cNvSpPr txBox="1"/>
          <p:nvPr/>
        </p:nvSpPr>
        <p:spPr>
          <a:xfrm>
            <a:off x="2130804" y="5769338"/>
            <a:ext cx="609460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31F20"/>
                </a:solidFill>
                <a:effectLst/>
              </a:rPr>
              <a:t>Schematic representation of the “IBD </a:t>
            </a:r>
            <a:r>
              <a:rPr lang="en-US" b="0" i="0" dirty="0" err="1">
                <a:solidFill>
                  <a:srgbClr val="231F20"/>
                </a:solidFill>
                <a:effectLst/>
              </a:rPr>
              <a:t>integrome</a:t>
            </a:r>
            <a:r>
              <a:rPr lang="en-US" b="0" i="0" dirty="0">
                <a:solidFill>
                  <a:srgbClr val="231F20"/>
                </a:solidFill>
                <a:effectLst/>
              </a:rPr>
              <a:t>” concept.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465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37271-8348-499B-AF82-457993818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372" y="144373"/>
            <a:ext cx="3382061" cy="61458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2800" b="1" dirty="0"/>
              <a:t>Background ……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664F41-5244-46B1-9E4F-5A22AA81521B}"/>
              </a:ext>
            </a:extLst>
          </p:cNvPr>
          <p:cNvSpPr txBox="1"/>
          <p:nvPr/>
        </p:nvSpPr>
        <p:spPr>
          <a:xfrm>
            <a:off x="1825790" y="1150031"/>
            <a:ext cx="2411558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9933"/>
                </a:solidFill>
              </a:rPr>
              <a:t>Enteric infections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8796B9-1A58-438C-A4A1-C16B7DC9715B}"/>
              </a:ext>
            </a:extLst>
          </p:cNvPr>
          <p:cNvSpPr txBox="1"/>
          <p:nvPr/>
        </p:nvSpPr>
        <p:spPr>
          <a:xfrm>
            <a:off x="942122" y="4892652"/>
            <a:ext cx="3221844" cy="175432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9933"/>
                </a:solidFill>
              </a:rPr>
              <a:t>IBD flare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9933"/>
                </a:solidFill>
              </a:rPr>
              <a:t>Complications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9933"/>
                </a:solidFill>
              </a:rPr>
              <a:t>Poor outcome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9933"/>
                </a:solidFill>
              </a:rPr>
              <a:t>  Prolonged hospital stay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9933"/>
                </a:solidFill>
              </a:rPr>
              <a:t>  More colectomy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9933"/>
                </a:solidFill>
              </a:rPr>
              <a:t>  Increased mortality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38ECA8-8987-439D-B088-91EFAE1BF01D}"/>
              </a:ext>
            </a:extLst>
          </p:cNvPr>
          <p:cNvSpPr txBox="1"/>
          <p:nvPr/>
        </p:nvSpPr>
        <p:spPr>
          <a:xfrm>
            <a:off x="6448349" y="21553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FF445C-B692-41DE-A0A9-EDD8B61D555C}"/>
              </a:ext>
            </a:extLst>
          </p:cNvPr>
          <p:cNvSpPr txBox="1"/>
          <p:nvPr/>
        </p:nvSpPr>
        <p:spPr>
          <a:xfrm>
            <a:off x="7389845" y="21553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4" descr="Food Background">
            <a:extLst>
              <a:ext uri="{FF2B5EF4-FFF2-40B4-BE49-F238E27FC236}">
                <a16:creationId xmlns:a16="http://schemas.microsoft.com/office/drawing/2014/main" id="{FE82C993-56D3-4209-A8B8-E95D2AA07A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25" y="2457277"/>
            <a:ext cx="2007450" cy="2007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0E7F64E-B912-4C55-B8D8-113BB919B560}"/>
              </a:ext>
            </a:extLst>
          </p:cNvPr>
          <p:cNvGrpSpPr/>
          <p:nvPr/>
        </p:nvGrpSpPr>
        <p:grpSpPr>
          <a:xfrm>
            <a:off x="231277" y="939072"/>
            <a:ext cx="1421690" cy="953225"/>
            <a:chOff x="325787" y="1735869"/>
            <a:chExt cx="608713" cy="80804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F0BA7CE-7633-49FC-8B76-98DEE2DD69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29" t="27921" r="40531" b="32283"/>
            <a:stretch/>
          </p:blipFill>
          <p:spPr>
            <a:xfrm>
              <a:off x="719486" y="2156367"/>
              <a:ext cx="191566" cy="15512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B10F507-16F5-4C99-831A-B7141B218C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l="68111" t="30189" r="9248" b="50943"/>
            <a:stretch/>
          </p:blipFill>
          <p:spPr>
            <a:xfrm>
              <a:off x="731078" y="1959491"/>
              <a:ext cx="175437" cy="14619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7CF6011-C8A1-4BD8-898A-87A0E0791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80403" y="2257725"/>
              <a:ext cx="308330" cy="2842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5E2BD09-4172-4371-93DB-15A771ED7B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57578" y="1912852"/>
              <a:ext cx="476922" cy="44542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479D58D-310D-48C9-8F47-A8231E76E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25787" y="1955097"/>
              <a:ext cx="370252" cy="34580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B7DA3E3-6831-4159-B17A-EF487E7AB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53139" y="1735869"/>
              <a:ext cx="502946" cy="46973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5A9A1C0-1521-498B-A199-3149FE247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72091" y="2149321"/>
              <a:ext cx="428093" cy="39459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E0F4BF8-5213-4ABD-8814-B0AB1D452031}"/>
              </a:ext>
            </a:extLst>
          </p:cNvPr>
          <p:cNvSpPr txBox="1"/>
          <p:nvPr/>
        </p:nvSpPr>
        <p:spPr>
          <a:xfrm>
            <a:off x="3251400" y="1859862"/>
            <a:ext cx="2874320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acterial (Clostridial and non-Clostridial)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viral (e.g., CMV, HSV)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fungal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parasitic infection</a:t>
            </a:r>
            <a:endParaRPr lang="en-US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B6F3B01-6390-4DB4-B67D-6746C58B07CE}"/>
              </a:ext>
            </a:extLst>
          </p:cNvPr>
          <p:cNvCxnSpPr/>
          <p:nvPr/>
        </p:nvCxnSpPr>
        <p:spPr>
          <a:xfrm>
            <a:off x="2295331" y="1618114"/>
            <a:ext cx="0" cy="84679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3E9C284-8554-4D0D-ABB3-F28010905502}"/>
              </a:ext>
            </a:extLst>
          </p:cNvPr>
          <p:cNvCxnSpPr>
            <a:cxnSpLocks/>
          </p:cNvCxnSpPr>
          <p:nvPr/>
        </p:nvCxnSpPr>
        <p:spPr>
          <a:xfrm flipH="1">
            <a:off x="2289111" y="4417347"/>
            <a:ext cx="6220" cy="52268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CCBE1C0-BE27-4C34-80FD-72FE2608C6F4}"/>
              </a:ext>
            </a:extLst>
          </p:cNvPr>
          <p:cNvSpPr txBox="1"/>
          <p:nvPr/>
        </p:nvSpPr>
        <p:spPr>
          <a:xfrm>
            <a:off x="8397551" y="11976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B9FE19-83A8-4406-B988-3D394C68016E}"/>
              </a:ext>
            </a:extLst>
          </p:cNvPr>
          <p:cNvSpPr txBox="1"/>
          <p:nvPr/>
        </p:nvSpPr>
        <p:spPr>
          <a:xfrm>
            <a:off x="6881344" y="3132738"/>
            <a:ext cx="4999650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Frequency intestinal superinfection in IBD  - 6% to 19%.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CDI -5-18%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Non- CDI bacterial superinfection 2% to 9%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" name="TextBox 1024">
            <a:extLst>
              <a:ext uri="{FF2B5EF4-FFF2-40B4-BE49-F238E27FC236}">
                <a16:creationId xmlns:a16="http://schemas.microsoft.com/office/drawing/2014/main" id="{BB294041-BE1C-4937-8C32-4C84B436A605}"/>
              </a:ext>
            </a:extLst>
          </p:cNvPr>
          <p:cNvSpPr txBox="1"/>
          <p:nvPr/>
        </p:nvSpPr>
        <p:spPr>
          <a:xfrm>
            <a:off x="7959012" y="28831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5ED16D5-91F0-4DED-8CB2-0E49B072F7E0}"/>
              </a:ext>
            </a:extLst>
          </p:cNvPr>
          <p:cNvSpPr txBox="1"/>
          <p:nvPr/>
        </p:nvSpPr>
        <p:spPr>
          <a:xfrm>
            <a:off x="6887564" y="1039006"/>
            <a:ext cx="4993430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Limited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Mostly retrospective.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Most of the studies have small sample size,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ajority are not case-control studies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2" name="TextBox 1031">
            <a:extLst>
              <a:ext uri="{FF2B5EF4-FFF2-40B4-BE49-F238E27FC236}">
                <a16:creationId xmlns:a16="http://schemas.microsoft.com/office/drawing/2014/main" id="{ADFAA7D4-C6D0-4A59-8D97-FADEA6DA41D8}"/>
              </a:ext>
            </a:extLst>
          </p:cNvPr>
          <p:cNvSpPr txBox="1"/>
          <p:nvPr/>
        </p:nvSpPr>
        <p:spPr>
          <a:xfrm>
            <a:off x="5272899" y="6277646"/>
            <a:ext cx="672286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Lobatón</a:t>
            </a: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T, </a:t>
            </a:r>
            <a:r>
              <a:rPr lang="en-US" sz="1800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Domènech</a:t>
            </a: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E.. </a:t>
            </a:r>
            <a:r>
              <a:rPr lang="en-US" sz="1800" i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Inflamm</a:t>
            </a:r>
            <a:r>
              <a:rPr lang="en-US" sz="1800" i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Bowel Dis</a:t>
            </a: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2016;22(7):1755-1762. </a:t>
            </a:r>
            <a:endParaRPr lang="en-US" sz="1800" dirty="0"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083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C:\Users\Research\Desktop\afghanistanflaghighres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971" y="839359"/>
            <a:ext cx="1080000" cy="838200"/>
          </a:xfrm>
          <a:prstGeom prst="ellipse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icture 16" descr="Image result for india fla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4253" y="805438"/>
            <a:ext cx="1220739" cy="991133"/>
          </a:xfrm>
          <a:prstGeom prst="ellipse">
            <a:avLst/>
          </a:prstGeom>
          <a:noFill/>
        </p:spPr>
      </p:pic>
      <p:pic>
        <p:nvPicPr>
          <p:cNvPr id="7" name="Picture 6" descr="Image result for uae fla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3369" y="3928646"/>
            <a:ext cx="1212811" cy="88870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Image result for singapore fla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89515" y="2309845"/>
            <a:ext cx="1105284" cy="9906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Image result for bangladesh fla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4997" y="801259"/>
            <a:ext cx="1080203" cy="9144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:\Users\Research\Desktop\flag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210800" y="763159"/>
            <a:ext cx="1219200" cy="9906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Image result for thailand fla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36170" y="3928646"/>
            <a:ext cx="1231901" cy="88870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Image result for nepal flag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59405" y="2244700"/>
            <a:ext cx="1158596" cy="107048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Image result for srilanka flag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499600" y="2244700"/>
            <a:ext cx="1187451" cy="9906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Users\Research\Desktop\Flag_of_Vietnam.svg.png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087370" y="3928646"/>
            <a:ext cx="1138541" cy="99030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Image result for indonesia fla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84169" y="781111"/>
            <a:ext cx="1205347" cy="9906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Image result for burma flag 2016"/>
          <p:cNvPicPr/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50169" y="2244699"/>
            <a:ext cx="1117600" cy="107048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 descr="Image result for qatar fla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471380" y="2259974"/>
            <a:ext cx="1181141" cy="1119255"/>
          </a:xfrm>
          <a:prstGeom prst="ellipse">
            <a:avLst/>
          </a:prstGeom>
          <a:noFill/>
        </p:spPr>
      </p:pic>
      <p:sp>
        <p:nvSpPr>
          <p:cNvPr id="2064" name="TextBox 17"/>
          <p:cNvSpPr txBox="1">
            <a:spLocks noChangeArrowheads="1"/>
          </p:cNvSpPr>
          <p:nvPr/>
        </p:nvSpPr>
        <p:spPr bwMode="auto">
          <a:xfrm>
            <a:off x="2323397" y="1791859"/>
            <a:ext cx="152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Bangladesh</a:t>
            </a:r>
          </a:p>
        </p:txBody>
      </p:sp>
      <p:sp>
        <p:nvSpPr>
          <p:cNvPr id="2065" name="TextBox 19"/>
          <p:cNvSpPr txBox="1">
            <a:spLocks noChangeArrowheads="1"/>
          </p:cNvSpPr>
          <p:nvPr/>
        </p:nvSpPr>
        <p:spPr bwMode="auto">
          <a:xfrm>
            <a:off x="5739054" y="1829426"/>
            <a:ext cx="6879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India</a:t>
            </a:r>
          </a:p>
        </p:txBody>
      </p:sp>
      <p:sp>
        <p:nvSpPr>
          <p:cNvPr id="2066" name="TextBox 20"/>
          <p:cNvSpPr txBox="1">
            <a:spLocks noChangeArrowheads="1"/>
          </p:cNvSpPr>
          <p:nvPr/>
        </p:nvSpPr>
        <p:spPr bwMode="auto">
          <a:xfrm>
            <a:off x="3260438" y="3432019"/>
            <a:ext cx="7789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Nepal</a:t>
            </a:r>
          </a:p>
        </p:txBody>
      </p:sp>
      <p:sp>
        <p:nvSpPr>
          <p:cNvPr id="2067" name="TextBox 21"/>
          <p:cNvSpPr txBox="1">
            <a:spLocks noChangeArrowheads="1"/>
          </p:cNvSpPr>
          <p:nvPr/>
        </p:nvSpPr>
        <p:spPr bwMode="auto">
          <a:xfrm>
            <a:off x="774972" y="1753759"/>
            <a:ext cx="13250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Afghanistan</a:t>
            </a:r>
          </a:p>
        </p:txBody>
      </p:sp>
      <p:sp>
        <p:nvSpPr>
          <p:cNvPr id="2068" name="TextBox 22"/>
          <p:cNvSpPr txBox="1">
            <a:spLocks noChangeArrowheads="1"/>
          </p:cNvSpPr>
          <p:nvPr/>
        </p:nvSpPr>
        <p:spPr bwMode="auto">
          <a:xfrm>
            <a:off x="1550169" y="3432019"/>
            <a:ext cx="1117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Myanmar</a:t>
            </a:r>
          </a:p>
        </p:txBody>
      </p:sp>
      <p:sp>
        <p:nvSpPr>
          <p:cNvPr id="2069" name="TextBox 23"/>
          <p:cNvSpPr txBox="1">
            <a:spLocks noChangeArrowheads="1"/>
          </p:cNvSpPr>
          <p:nvPr/>
        </p:nvSpPr>
        <p:spPr bwMode="auto">
          <a:xfrm>
            <a:off x="5969771" y="4995446"/>
            <a:ext cx="666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UAE</a:t>
            </a:r>
          </a:p>
        </p:txBody>
      </p:sp>
      <p:sp>
        <p:nvSpPr>
          <p:cNvPr id="2070" name="TextBox 24"/>
          <p:cNvSpPr txBox="1">
            <a:spLocks noChangeArrowheads="1"/>
          </p:cNvSpPr>
          <p:nvPr/>
        </p:nvSpPr>
        <p:spPr bwMode="auto">
          <a:xfrm>
            <a:off x="8089516" y="3376646"/>
            <a:ext cx="1219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Singapore</a:t>
            </a:r>
          </a:p>
        </p:txBody>
      </p:sp>
      <p:sp>
        <p:nvSpPr>
          <p:cNvPr id="2071" name="TextBox 26"/>
          <p:cNvSpPr txBox="1">
            <a:spLocks noChangeArrowheads="1"/>
          </p:cNvSpPr>
          <p:nvPr/>
        </p:nvSpPr>
        <p:spPr bwMode="auto">
          <a:xfrm>
            <a:off x="10312400" y="1833639"/>
            <a:ext cx="10519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Malaysia</a:t>
            </a:r>
          </a:p>
        </p:txBody>
      </p:sp>
      <p:sp>
        <p:nvSpPr>
          <p:cNvPr id="2072" name="TextBox 28"/>
          <p:cNvSpPr txBox="1">
            <a:spLocks noChangeArrowheads="1"/>
          </p:cNvSpPr>
          <p:nvPr/>
        </p:nvSpPr>
        <p:spPr bwMode="auto">
          <a:xfrm>
            <a:off x="9702800" y="3311501"/>
            <a:ext cx="9842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</a:rPr>
              <a:t>Srilanka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73" name="TextBox 29"/>
          <p:cNvSpPr txBox="1">
            <a:spLocks noChangeArrowheads="1"/>
          </p:cNvSpPr>
          <p:nvPr/>
        </p:nvSpPr>
        <p:spPr bwMode="auto">
          <a:xfrm>
            <a:off x="7290570" y="4956019"/>
            <a:ext cx="9927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Vietnam</a:t>
            </a:r>
          </a:p>
        </p:txBody>
      </p:sp>
      <p:sp>
        <p:nvSpPr>
          <p:cNvPr id="2074" name="TextBox 30"/>
          <p:cNvSpPr txBox="1">
            <a:spLocks noChangeArrowheads="1"/>
          </p:cNvSpPr>
          <p:nvPr/>
        </p:nvSpPr>
        <p:spPr bwMode="auto">
          <a:xfrm>
            <a:off x="4039371" y="4995446"/>
            <a:ext cx="10287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Thailand</a:t>
            </a:r>
          </a:p>
        </p:txBody>
      </p:sp>
      <p:sp>
        <p:nvSpPr>
          <p:cNvPr id="2075" name="TextBox 31"/>
          <p:cNvSpPr txBox="1">
            <a:spLocks noChangeArrowheads="1"/>
          </p:cNvSpPr>
          <p:nvPr/>
        </p:nvSpPr>
        <p:spPr bwMode="auto">
          <a:xfrm>
            <a:off x="7087371" y="1847913"/>
            <a:ext cx="11303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Indonesia</a:t>
            </a:r>
          </a:p>
        </p:txBody>
      </p:sp>
      <p:sp>
        <p:nvSpPr>
          <p:cNvPr id="2076" name="TextBox 32"/>
          <p:cNvSpPr txBox="1">
            <a:spLocks noChangeArrowheads="1"/>
          </p:cNvSpPr>
          <p:nvPr/>
        </p:nvSpPr>
        <p:spPr bwMode="auto">
          <a:xfrm>
            <a:off x="6776181" y="3344446"/>
            <a:ext cx="7598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Qatar</a:t>
            </a:r>
          </a:p>
        </p:txBody>
      </p:sp>
      <p:pic>
        <p:nvPicPr>
          <p:cNvPr id="1026" name="Picture 2" descr="https://www.fg-a.com/flags/kuwait-flag-button-1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911" y="664944"/>
            <a:ext cx="1691036" cy="127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8"/>
          <p:cNvSpPr txBox="1">
            <a:spLocks noChangeArrowheads="1"/>
          </p:cNvSpPr>
          <p:nvPr/>
        </p:nvSpPr>
        <p:spPr bwMode="auto">
          <a:xfrm>
            <a:off x="8482423" y="1824351"/>
            <a:ext cx="9842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Kuwait</a:t>
            </a:r>
          </a:p>
        </p:txBody>
      </p:sp>
      <p:pic>
        <p:nvPicPr>
          <p:cNvPr id="1028" name="Picture 4" descr="https://cdn.countryflags.com/thumbs/egypt/flag-3d-round-250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381" y="776915"/>
            <a:ext cx="1161507" cy="116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dn3.iconfinder.com/data/icons/flags-circle/100/philippines-512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218" y="2188945"/>
            <a:ext cx="1157553" cy="115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17"/>
          <p:cNvSpPr txBox="1">
            <a:spLocks noChangeArrowheads="1"/>
          </p:cNvSpPr>
          <p:nvPr/>
        </p:nvSpPr>
        <p:spPr bwMode="auto">
          <a:xfrm>
            <a:off x="3740135" y="1810392"/>
            <a:ext cx="152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Egypt</a:t>
            </a:r>
          </a:p>
        </p:txBody>
      </p:sp>
      <p:sp>
        <p:nvSpPr>
          <p:cNvPr id="33" name="TextBox 20"/>
          <p:cNvSpPr txBox="1">
            <a:spLocks noChangeArrowheads="1"/>
          </p:cNvSpPr>
          <p:nvPr/>
        </p:nvSpPr>
        <p:spPr bwMode="auto">
          <a:xfrm>
            <a:off x="4927601" y="3432019"/>
            <a:ext cx="12960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</a:rPr>
              <a:t>Phillipines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6A0619-3945-4ABC-A92A-46AD2A792B4E}"/>
              </a:ext>
            </a:extLst>
          </p:cNvPr>
          <p:cNvSpPr txBox="1"/>
          <p:nvPr/>
        </p:nvSpPr>
        <p:spPr>
          <a:xfrm>
            <a:off x="272538" y="6721"/>
            <a:ext cx="7263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dirty="0">
                <a:solidFill>
                  <a:srgbClr val="FFFF00"/>
                </a:solidFill>
              </a:rPr>
              <a:t>16 nations : One common platform</a:t>
            </a:r>
          </a:p>
        </p:txBody>
      </p:sp>
      <p:pic>
        <p:nvPicPr>
          <p:cNvPr id="4" name="Picture 2" descr="http://media.philstar.com/images/the-philippine-star/business/business-main/20160116/export-4.jpg">
            <a:extLst>
              <a:ext uri="{FF2B5EF4-FFF2-40B4-BE49-F238E27FC236}">
                <a16:creationId xmlns:a16="http://schemas.microsoft.com/office/drawing/2014/main" id="{CAC15D0E-4F04-4280-9C45-9D337EB9D9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" r="4932"/>
          <a:stretch/>
        </p:blipFill>
        <p:spPr bwMode="auto">
          <a:xfrm>
            <a:off x="509330" y="4906826"/>
            <a:ext cx="2249631" cy="164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3BF1D18-388F-41AC-8D85-6A958AC02E89}"/>
              </a:ext>
            </a:extLst>
          </p:cNvPr>
          <p:cNvSpPr txBox="1"/>
          <p:nvPr/>
        </p:nvSpPr>
        <p:spPr>
          <a:xfrm>
            <a:off x="5308967" y="5729396"/>
            <a:ext cx="57931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GI infections and infestations are common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 handful of studies on GI infection in IBD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lank India Map, Blank Indian Map, India Outline Map, Download ...">
            <a:extLst>
              <a:ext uri="{FF2B5EF4-FFF2-40B4-BE49-F238E27FC236}">
                <a16:creationId xmlns:a16="http://schemas.microsoft.com/office/drawing/2014/main" id="{54A693A3-9924-4601-87F8-3ABBB1B98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669" y="548782"/>
            <a:ext cx="4436662" cy="443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9982D64-2F7B-402A-B5C3-CFA12C35185E}"/>
              </a:ext>
            </a:extLst>
          </p:cNvPr>
          <p:cNvSpPr/>
          <p:nvPr/>
        </p:nvSpPr>
        <p:spPr>
          <a:xfrm>
            <a:off x="5335398" y="1946246"/>
            <a:ext cx="100668" cy="1006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1160860-EACE-449E-BA5C-10AE9A776EB7}"/>
              </a:ext>
            </a:extLst>
          </p:cNvPr>
          <p:cNvSpPr/>
          <p:nvPr/>
        </p:nvSpPr>
        <p:spPr>
          <a:xfrm>
            <a:off x="5285064" y="1612084"/>
            <a:ext cx="100668" cy="1006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F85189-48F3-4ACF-AF7D-3ED81815D022}"/>
              </a:ext>
            </a:extLst>
          </p:cNvPr>
          <p:cNvSpPr txBox="1"/>
          <p:nvPr/>
        </p:nvSpPr>
        <p:spPr>
          <a:xfrm>
            <a:off x="410219" y="468918"/>
            <a:ext cx="3675220" cy="313932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PGI 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Chandigargh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India,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Case-control study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25 patients with active UC and 25 in remission,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frequency of CDI, non-CDI bacterial or protozoal infection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Cases  32%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controls 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4%</a:t>
            </a:r>
          </a:p>
          <a:p>
            <a:endParaRPr lang="en-US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Kochhar R et al. J Clin Gastroenterol. 1993; 16:26–30.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Arrow: Curved Right 5">
            <a:extLst>
              <a:ext uri="{FF2B5EF4-FFF2-40B4-BE49-F238E27FC236}">
                <a16:creationId xmlns:a16="http://schemas.microsoft.com/office/drawing/2014/main" id="{21795EE7-39A3-447A-BD73-ED9193D38491}"/>
              </a:ext>
            </a:extLst>
          </p:cNvPr>
          <p:cNvSpPr/>
          <p:nvPr/>
        </p:nvSpPr>
        <p:spPr>
          <a:xfrm rot="5101216" flipV="1">
            <a:off x="4261608" y="423862"/>
            <a:ext cx="847288" cy="159522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8B0BC4-89D5-4515-B474-25D6D7F00604}"/>
              </a:ext>
            </a:extLst>
          </p:cNvPr>
          <p:cNvSpPr txBox="1"/>
          <p:nvPr/>
        </p:nvSpPr>
        <p:spPr>
          <a:xfrm>
            <a:off x="8723994" y="730191"/>
            <a:ext cx="3381320" cy="282128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marR="0" indent="-285750" algn="just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AIIMS, Delhi, India. </a:t>
            </a:r>
          </a:p>
          <a:p>
            <a:pPr marL="285750" marR="0" indent="-285750" algn="just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49 consecutive patients with UC </a:t>
            </a:r>
          </a:p>
          <a:p>
            <a:pPr marL="285750" marR="0" indent="-285750" algn="just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Parasitic infestations 12% </a:t>
            </a:r>
          </a:p>
          <a:p>
            <a:pPr algn="just">
              <a:spcAft>
                <a:spcPts val="800"/>
              </a:spcAft>
            </a:pPr>
            <a:endParaRPr lang="en-US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Banerjee D et al. </a:t>
            </a:r>
            <a:r>
              <a:rPr lang="en-US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Scand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 Gastroenterol. 2009; 44:325–31.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Arrow: Curved Right 8">
            <a:extLst>
              <a:ext uri="{FF2B5EF4-FFF2-40B4-BE49-F238E27FC236}">
                <a16:creationId xmlns:a16="http://schemas.microsoft.com/office/drawing/2014/main" id="{51EC32CF-8BFC-4C3E-B958-623EFBE920CC}"/>
              </a:ext>
            </a:extLst>
          </p:cNvPr>
          <p:cNvSpPr/>
          <p:nvPr/>
        </p:nvSpPr>
        <p:spPr>
          <a:xfrm rot="4688056" flipH="1">
            <a:off x="6676323" y="369566"/>
            <a:ext cx="823550" cy="370902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6B9942-5F7F-4552-B59D-415BE2E426D5}"/>
              </a:ext>
            </a:extLst>
          </p:cNvPr>
          <p:cNvSpPr txBox="1"/>
          <p:nvPr/>
        </p:nvSpPr>
        <p:spPr>
          <a:xfrm>
            <a:off x="1026788" y="5065308"/>
            <a:ext cx="9941824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 infections are probably common among UC patients and different from Western  countries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factors are largely unknown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 of GI infection in UC is largely unknown. </a:t>
            </a:r>
          </a:p>
        </p:txBody>
      </p:sp>
    </p:spTree>
    <p:extLst>
      <p:ext uri="{BB962C8B-B14F-4D97-AF65-F5344CB8AC3E}">
        <p14:creationId xmlns:p14="http://schemas.microsoft.com/office/powerpoint/2010/main" val="2959255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C0F50-FEA6-4BBE-B961-B17035DE1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417767" cy="993892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br>
              <a:rPr lang="en-US" sz="44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400" b="1" dirty="0">
                <a:solidFill>
                  <a:srgbClr val="FF99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AIMS AND OBJECTIVES</a:t>
            </a:r>
            <a:b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A3162-EFEF-45BC-BE46-C892802FE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620" y="1825625"/>
            <a:ext cx="10607180" cy="4351338"/>
          </a:xfrm>
        </p:spPr>
        <p:txBody>
          <a:bodyPr>
            <a:normAutofit fontScale="92500" lnSpcReduction="1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Primary aim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determine the frequency of bacterial and parasitic infections among patients with active UC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compared to those in remission.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Secondary aims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identify the etiological agents of the GI infection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find out the risk factors of enteric infection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see the outcome of GI infection among patients with active UC.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5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300E25-0936-477B-8357-C69271DDF087}"/>
              </a:ext>
            </a:extLst>
          </p:cNvPr>
          <p:cNvSpPr txBox="1"/>
          <p:nvPr/>
        </p:nvSpPr>
        <p:spPr>
          <a:xfrm>
            <a:off x="5540626" y="60959"/>
            <a:ext cx="1569148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accent1"/>
            </a:solidFill>
          </a:ln>
          <a:effectLst>
            <a:glow rad="50800">
              <a:schemeClr val="accent4">
                <a:lumMod val="60000"/>
                <a:lumOff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IBD-ENC group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F2D2BD-BE5B-43BD-BF7E-1AA3F6746837}"/>
              </a:ext>
            </a:extLst>
          </p:cNvPr>
          <p:cNvSpPr txBox="1"/>
          <p:nvPr/>
        </p:nvSpPr>
        <p:spPr>
          <a:xfrm>
            <a:off x="4900761" y="555390"/>
            <a:ext cx="2980303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4">
                <a:lumMod val="75000"/>
              </a:schemeClr>
            </a:solidFill>
          </a:ln>
          <a:effectLst>
            <a:glow rad="50800">
              <a:schemeClr val="accent4">
                <a:lumMod val="60000"/>
                <a:lumOff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Participating country/center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5E989B-D9AF-4142-9AF1-3C84910B1163}"/>
              </a:ext>
            </a:extLst>
          </p:cNvPr>
          <p:cNvSpPr txBox="1"/>
          <p:nvPr/>
        </p:nvSpPr>
        <p:spPr>
          <a:xfrm>
            <a:off x="4846547" y="1036508"/>
            <a:ext cx="3198311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4">
                <a:lumMod val="75000"/>
              </a:schemeClr>
            </a:solidFill>
          </a:ln>
          <a:effectLst>
            <a:glow rad="50800">
              <a:schemeClr val="accent4">
                <a:lumMod val="60000"/>
                <a:lumOff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Consecutive patients with UC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76CD8EF-0880-4CE6-B021-51147CF83DDF}"/>
              </a:ext>
            </a:extLst>
          </p:cNvPr>
          <p:cNvCxnSpPr>
            <a:cxnSpLocks/>
          </p:cNvCxnSpPr>
          <p:nvPr/>
        </p:nvCxnSpPr>
        <p:spPr>
          <a:xfrm flipH="1">
            <a:off x="6307471" y="1433862"/>
            <a:ext cx="9191" cy="14112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E9E7688-F51E-4216-B3F3-B77A04FD9054}"/>
              </a:ext>
            </a:extLst>
          </p:cNvPr>
          <p:cNvSpPr txBox="1"/>
          <p:nvPr/>
        </p:nvSpPr>
        <p:spPr>
          <a:xfrm>
            <a:off x="6445702" y="1915532"/>
            <a:ext cx="36728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50800">
              <a:schemeClr val="accent4">
                <a:lumMod val="60000"/>
                <a:lumOff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Simple clinical colitis activity index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AE5B3D-25FB-4AD6-867E-DA94AF5565D1}"/>
              </a:ext>
            </a:extLst>
          </p:cNvPr>
          <p:cNvCxnSpPr>
            <a:cxnSpLocks/>
          </p:cNvCxnSpPr>
          <p:nvPr/>
        </p:nvCxnSpPr>
        <p:spPr>
          <a:xfrm flipV="1">
            <a:off x="2454852" y="2805256"/>
            <a:ext cx="7424257" cy="640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9C20F35-DBEF-4BED-AEF0-E889ED02150A}"/>
              </a:ext>
            </a:extLst>
          </p:cNvPr>
          <p:cNvSpPr txBox="1"/>
          <p:nvPr/>
        </p:nvSpPr>
        <p:spPr>
          <a:xfrm>
            <a:off x="1887645" y="3068807"/>
            <a:ext cx="1208985" cy="6155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50800">
              <a:schemeClr val="accent4">
                <a:lumMod val="60000"/>
                <a:lumOff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Remission</a:t>
            </a:r>
          </a:p>
          <a:p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(Score &lt;3)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BA4179C-B8B7-453C-A34B-04141E9371C5}"/>
              </a:ext>
            </a:extLst>
          </p:cNvPr>
          <p:cNvCxnSpPr>
            <a:cxnSpLocks/>
          </p:cNvCxnSpPr>
          <p:nvPr/>
        </p:nvCxnSpPr>
        <p:spPr>
          <a:xfrm>
            <a:off x="2454852" y="2869344"/>
            <a:ext cx="0" cy="2111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AB32A94-C1A7-4F42-AEAB-E2FE9F166FD5}"/>
              </a:ext>
            </a:extLst>
          </p:cNvPr>
          <p:cNvSpPr txBox="1"/>
          <p:nvPr/>
        </p:nvSpPr>
        <p:spPr>
          <a:xfrm>
            <a:off x="4051322" y="3063244"/>
            <a:ext cx="1590450" cy="6155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50800">
              <a:schemeClr val="accent4">
                <a:lumMod val="60000"/>
                <a:lumOff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Mild disease </a:t>
            </a:r>
          </a:p>
          <a:p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(Score 3-5)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33C354-CE3D-4920-83A9-8D395D1229C3}"/>
              </a:ext>
            </a:extLst>
          </p:cNvPr>
          <p:cNvSpPr txBox="1"/>
          <p:nvPr/>
        </p:nvSpPr>
        <p:spPr>
          <a:xfrm>
            <a:off x="6856906" y="3009194"/>
            <a:ext cx="1973845" cy="6155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50800">
              <a:schemeClr val="accent4">
                <a:lumMod val="60000"/>
                <a:lumOff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Moderate disease</a:t>
            </a:r>
          </a:p>
          <a:p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(Score 6-8)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F935389-658A-43EC-9D23-F79A7BCBE853}"/>
              </a:ext>
            </a:extLst>
          </p:cNvPr>
          <p:cNvSpPr txBox="1"/>
          <p:nvPr/>
        </p:nvSpPr>
        <p:spPr>
          <a:xfrm>
            <a:off x="9140555" y="2976885"/>
            <a:ext cx="2289441" cy="6155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50800">
              <a:schemeClr val="accent4">
                <a:lumMod val="60000"/>
                <a:lumOff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Severe disease</a:t>
            </a:r>
          </a:p>
          <a:p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(Score ≥9)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58685A8-E0A8-45D9-89DA-A2D5A015610A}"/>
              </a:ext>
            </a:extLst>
          </p:cNvPr>
          <p:cNvSpPr txBox="1"/>
          <p:nvPr/>
        </p:nvSpPr>
        <p:spPr>
          <a:xfrm>
            <a:off x="3091881" y="1509155"/>
            <a:ext cx="3004119" cy="12311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50800">
              <a:schemeClr val="accent4">
                <a:lumMod val="60000"/>
                <a:lumOff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Structured questionnaire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Socio-demographics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Clinical characteristics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Medications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History of previous infection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E219227-0F0C-4B0E-9066-D31505518822}"/>
              </a:ext>
            </a:extLst>
          </p:cNvPr>
          <p:cNvCxnSpPr/>
          <p:nvPr/>
        </p:nvCxnSpPr>
        <p:spPr>
          <a:xfrm>
            <a:off x="4919129" y="2840698"/>
            <a:ext cx="0" cy="2111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BE9F9A0-A5DE-4558-93DB-CD751BE41665}"/>
              </a:ext>
            </a:extLst>
          </p:cNvPr>
          <p:cNvCxnSpPr>
            <a:cxnSpLocks/>
          </p:cNvCxnSpPr>
          <p:nvPr/>
        </p:nvCxnSpPr>
        <p:spPr>
          <a:xfrm>
            <a:off x="7921191" y="2822136"/>
            <a:ext cx="0" cy="1929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888B482-DD79-42B3-A1D4-61E6853F4D49}"/>
              </a:ext>
            </a:extLst>
          </p:cNvPr>
          <p:cNvCxnSpPr>
            <a:cxnSpLocks/>
          </p:cNvCxnSpPr>
          <p:nvPr/>
        </p:nvCxnSpPr>
        <p:spPr>
          <a:xfrm>
            <a:off x="9879109" y="2805256"/>
            <a:ext cx="0" cy="1946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0D9556A8-653F-4C9E-BB69-057D6F425F9E}"/>
              </a:ext>
            </a:extLst>
          </p:cNvPr>
          <p:cNvSpPr txBox="1"/>
          <p:nvPr/>
        </p:nvSpPr>
        <p:spPr>
          <a:xfrm>
            <a:off x="1693801" y="3856233"/>
            <a:ext cx="1058303" cy="3539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50800">
              <a:schemeClr val="accent4">
                <a:lumMod val="60000"/>
                <a:lumOff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Controls 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F56DF50-4E54-47A3-9061-2099A77903D4}"/>
              </a:ext>
            </a:extLst>
          </p:cNvPr>
          <p:cNvCxnSpPr>
            <a:cxnSpLocks/>
          </p:cNvCxnSpPr>
          <p:nvPr/>
        </p:nvCxnSpPr>
        <p:spPr>
          <a:xfrm>
            <a:off x="2367864" y="3709575"/>
            <a:ext cx="0" cy="1409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CABEA72-DA2D-4375-B758-7CC16962BF7A}"/>
              </a:ext>
            </a:extLst>
          </p:cNvPr>
          <p:cNvCxnSpPr>
            <a:cxnSpLocks/>
          </p:cNvCxnSpPr>
          <p:nvPr/>
        </p:nvCxnSpPr>
        <p:spPr>
          <a:xfrm flipV="1">
            <a:off x="7843829" y="3694577"/>
            <a:ext cx="2035280" cy="218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9DAD7F3-FA62-4DF8-805A-CC9FDFFC02DD}"/>
              </a:ext>
            </a:extLst>
          </p:cNvPr>
          <p:cNvCxnSpPr>
            <a:cxnSpLocks/>
          </p:cNvCxnSpPr>
          <p:nvPr/>
        </p:nvCxnSpPr>
        <p:spPr>
          <a:xfrm flipH="1" flipV="1">
            <a:off x="7900500" y="3787944"/>
            <a:ext cx="6465" cy="5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72B8152-481D-437E-9ACF-0A19719D92AD}"/>
              </a:ext>
            </a:extLst>
          </p:cNvPr>
          <p:cNvCxnSpPr>
            <a:cxnSpLocks/>
          </p:cNvCxnSpPr>
          <p:nvPr/>
        </p:nvCxnSpPr>
        <p:spPr>
          <a:xfrm>
            <a:off x="11137890" y="4167257"/>
            <a:ext cx="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A7541164-ECB6-4A98-B32C-8BE059B39141}"/>
              </a:ext>
            </a:extLst>
          </p:cNvPr>
          <p:cNvSpPr txBox="1"/>
          <p:nvPr/>
        </p:nvSpPr>
        <p:spPr>
          <a:xfrm>
            <a:off x="8611403" y="3790332"/>
            <a:ext cx="864339" cy="3539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50800">
              <a:schemeClr val="accent4">
                <a:lumMod val="60000"/>
                <a:lumOff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Cases 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C0C03AAF-1663-434A-BDE4-A6C57E27228E}"/>
              </a:ext>
            </a:extLst>
          </p:cNvPr>
          <p:cNvCxnSpPr>
            <a:cxnSpLocks/>
          </p:cNvCxnSpPr>
          <p:nvPr/>
        </p:nvCxnSpPr>
        <p:spPr>
          <a:xfrm>
            <a:off x="9024874" y="3694577"/>
            <a:ext cx="0" cy="93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2C1E08FA-EA5E-4296-936E-176BAB7C1E91}"/>
              </a:ext>
            </a:extLst>
          </p:cNvPr>
          <p:cNvSpPr txBox="1"/>
          <p:nvPr/>
        </p:nvSpPr>
        <p:spPr>
          <a:xfrm>
            <a:off x="2379353" y="4278608"/>
            <a:ext cx="7539559" cy="6155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50800">
              <a:schemeClr val="accent4">
                <a:lumMod val="60000"/>
                <a:lumOff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Stool microscopyX3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Stool culture ( Campylobacter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spp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, Salmonella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spp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, Shigella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spp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5FF260E1-FFF6-44C1-88CA-0F5C5DB464A5}"/>
              </a:ext>
            </a:extLst>
          </p:cNvPr>
          <p:cNvCxnSpPr>
            <a:cxnSpLocks/>
          </p:cNvCxnSpPr>
          <p:nvPr/>
        </p:nvCxnSpPr>
        <p:spPr>
          <a:xfrm>
            <a:off x="6268957" y="4033204"/>
            <a:ext cx="0" cy="1769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DFC1E7C7-A23A-427B-AB12-706FCFEFA4B0}"/>
              </a:ext>
            </a:extLst>
          </p:cNvPr>
          <p:cNvSpPr txBox="1"/>
          <p:nvPr/>
        </p:nvSpPr>
        <p:spPr>
          <a:xfrm>
            <a:off x="2397200" y="5411423"/>
            <a:ext cx="7539559" cy="14003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50800">
              <a:schemeClr val="accent4">
                <a:lumMod val="60000"/>
                <a:lumOff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Outcome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Prevalence of GI infection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Etiology [bacterial (CDI and non-CDI) and parasitic infection]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Risk factors got GI infection among UC patients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Outcome of GI infections among hospitalized patients with UC </a:t>
            </a: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19F5160A-3C66-4DB5-BE13-4D690F202CA3}"/>
              </a:ext>
            </a:extLst>
          </p:cNvPr>
          <p:cNvCxnSpPr>
            <a:cxnSpLocks/>
          </p:cNvCxnSpPr>
          <p:nvPr/>
        </p:nvCxnSpPr>
        <p:spPr>
          <a:xfrm>
            <a:off x="6316662" y="462023"/>
            <a:ext cx="0" cy="93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9EAC95BA-F701-4EE9-8554-BB6DD49AA3FA}"/>
              </a:ext>
            </a:extLst>
          </p:cNvPr>
          <p:cNvCxnSpPr>
            <a:cxnSpLocks/>
          </p:cNvCxnSpPr>
          <p:nvPr/>
        </p:nvCxnSpPr>
        <p:spPr>
          <a:xfrm>
            <a:off x="6301431" y="924722"/>
            <a:ext cx="0" cy="93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AB91478B-C394-4798-A62D-B996C3D4430A}"/>
              </a:ext>
            </a:extLst>
          </p:cNvPr>
          <p:cNvCxnSpPr>
            <a:cxnSpLocks/>
          </p:cNvCxnSpPr>
          <p:nvPr/>
        </p:nvCxnSpPr>
        <p:spPr>
          <a:xfrm>
            <a:off x="2752104" y="4036936"/>
            <a:ext cx="585929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861339E-C229-47A0-B9D2-80FF0CFFA421}"/>
              </a:ext>
            </a:extLst>
          </p:cNvPr>
          <p:cNvCxnSpPr>
            <a:cxnSpLocks/>
            <a:stCxn id="29" idx="2"/>
          </p:cNvCxnSpPr>
          <p:nvPr/>
        </p:nvCxnSpPr>
        <p:spPr>
          <a:xfrm flipH="1">
            <a:off x="7843828" y="3624747"/>
            <a:ext cx="1" cy="540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55377010-2DA1-484B-8B1F-15433B919B92}"/>
              </a:ext>
            </a:extLst>
          </p:cNvPr>
          <p:cNvCxnSpPr>
            <a:cxnSpLocks/>
          </p:cNvCxnSpPr>
          <p:nvPr/>
        </p:nvCxnSpPr>
        <p:spPr>
          <a:xfrm>
            <a:off x="9879109" y="3613361"/>
            <a:ext cx="0" cy="9621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19AC722-369D-4A8C-AC66-CA1E23906C3F}"/>
              </a:ext>
            </a:extLst>
          </p:cNvPr>
          <p:cNvCxnSpPr>
            <a:cxnSpLocks/>
          </p:cNvCxnSpPr>
          <p:nvPr/>
        </p:nvCxnSpPr>
        <p:spPr>
          <a:xfrm>
            <a:off x="6268957" y="5303291"/>
            <a:ext cx="0" cy="93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1">
            <a:extLst>
              <a:ext uri="{FF2B5EF4-FFF2-40B4-BE49-F238E27FC236}">
                <a16:creationId xmlns:a16="http://schemas.microsoft.com/office/drawing/2014/main" id="{F14C2B46-5E58-4F8C-ABAE-10B4AD0E5ED1}"/>
              </a:ext>
            </a:extLst>
          </p:cNvPr>
          <p:cNvSpPr txBox="1">
            <a:spLocks/>
          </p:cNvSpPr>
          <p:nvPr/>
        </p:nvSpPr>
        <p:spPr>
          <a:xfrm>
            <a:off x="303796" y="110995"/>
            <a:ext cx="2980299" cy="81372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400" b="1" dirty="0">
                <a:solidFill>
                  <a:srgbClr val="FF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Study outline 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A084A4E-D3C0-4691-A167-6DCCD96D1DFF}"/>
              </a:ext>
            </a:extLst>
          </p:cNvPr>
          <p:cNvSpPr txBox="1"/>
          <p:nvPr/>
        </p:nvSpPr>
        <p:spPr>
          <a:xfrm>
            <a:off x="2367863" y="4956133"/>
            <a:ext cx="755104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Stool PCR for toxigenic CD.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704928-9461-4A5B-BB26-745DDD5297AD}"/>
              </a:ext>
            </a:extLst>
          </p:cNvPr>
          <p:cNvSpPr txBox="1"/>
          <p:nvPr/>
        </p:nvSpPr>
        <p:spPr>
          <a:xfrm>
            <a:off x="10299686" y="4401718"/>
            <a:ext cx="96199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accent1"/>
            </a:solidFill>
          </a:ln>
          <a:effectLst>
            <a:glow rad="50800">
              <a:schemeClr val="accent4">
                <a:lumMod val="60000"/>
                <a:lumOff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First tier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F2BE43-210A-4450-BC16-1401CB9B23DD}"/>
              </a:ext>
            </a:extLst>
          </p:cNvPr>
          <p:cNvSpPr txBox="1"/>
          <p:nvPr/>
        </p:nvSpPr>
        <p:spPr>
          <a:xfrm>
            <a:off x="10285275" y="4954229"/>
            <a:ext cx="124553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accent1"/>
            </a:solidFill>
          </a:ln>
          <a:effectLst>
            <a:glow rad="50800">
              <a:schemeClr val="accent4">
                <a:lumMod val="60000"/>
                <a:lumOff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Second tier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2C4E76D-B4F3-43B3-894B-0404EAFCB6F4}"/>
              </a:ext>
            </a:extLst>
          </p:cNvPr>
          <p:cNvCxnSpPr>
            <a:stCxn id="14" idx="1"/>
          </p:cNvCxnSpPr>
          <p:nvPr/>
        </p:nvCxnSpPr>
        <p:spPr>
          <a:xfrm flipH="1">
            <a:off x="9936759" y="4586384"/>
            <a:ext cx="362927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E9CC55E-B474-48E0-BB07-88ACF24B8C6D}"/>
              </a:ext>
            </a:extLst>
          </p:cNvPr>
          <p:cNvCxnSpPr/>
          <p:nvPr/>
        </p:nvCxnSpPr>
        <p:spPr>
          <a:xfrm flipH="1">
            <a:off x="9879109" y="5138895"/>
            <a:ext cx="362927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093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29A05-0829-4979-AD37-46AE3DD92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24" y="148230"/>
            <a:ext cx="4808838" cy="1068258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CD891-E361-40EB-B02E-291CD404F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935" y="1621872"/>
            <a:ext cx="11284808" cy="5236128"/>
          </a:xfrm>
        </p:spPr>
        <p:txBody>
          <a:bodyPr>
            <a:normAutofit fontScale="92500"/>
          </a:bodyPr>
          <a:lstStyle/>
          <a:p>
            <a:r>
              <a:rPr lang="en-US" dirty="0"/>
              <a:t>Variable – 30 to more than 500  in each group.  </a:t>
            </a:r>
          </a:p>
          <a:p>
            <a:pPr>
              <a:lnSpc>
                <a:spcPct val="200000"/>
              </a:lnSpc>
            </a:pPr>
            <a:r>
              <a:rPr lang="en-US" dirty="0"/>
              <a:t>Two sample proportion tests, Case : control=1:1, alpha</a:t>
            </a:r>
            <a:r>
              <a:rPr lang="en-US" i="1" dirty="0"/>
              <a:t> </a:t>
            </a:r>
            <a:r>
              <a:rPr lang="en-US" dirty="0"/>
              <a:t> 0.05, power 80% delta (difference) -28%, P1=0.04 and P2=0.32 ( cases 32% vs control 4%)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>                              (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Kochhar R et al. J Clin Gastroenterol. 1993; 16:26–30.)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Estimated sample size n=58 ( 29 in each group)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least  60 patients (30 cases and 30 controls) from each participating center ?</a:t>
            </a:r>
            <a:endParaRPr lang="en-US" sz="28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200000"/>
              </a:lnSpc>
              <a:buNone/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artoon Brain Looking Piece Paper Thinking Stock Vector (Royalty Free)  1369166465">
            <a:extLst>
              <a:ext uri="{FF2B5EF4-FFF2-40B4-BE49-F238E27FC236}">
                <a16:creationId xmlns:a16="http://schemas.microsoft.com/office/drawing/2014/main" id="{9A0568A7-9819-4BA6-A0EB-A8A6DC9C68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564" b="6314"/>
          <a:stretch/>
        </p:blipFill>
        <p:spPr bwMode="auto">
          <a:xfrm>
            <a:off x="10158284" y="0"/>
            <a:ext cx="1714500" cy="246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363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119AC-7328-40CD-BBA6-71F826472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6304005" cy="1550773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…………..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AE1D5-4699-4733-8817-3B15BA091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23966"/>
            <a:ext cx="10515600" cy="2483709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Stool microscopy + Stool Culture + PCR for toxigenic CDI</a:t>
            </a:r>
          </a:p>
          <a:p>
            <a:pPr marL="0" indent="0" algn="ctr">
              <a:buNone/>
            </a:pPr>
            <a:r>
              <a:rPr lang="en-US" sz="4400" dirty="0"/>
              <a:t> = 30-35 USD</a:t>
            </a:r>
          </a:p>
        </p:txBody>
      </p:sp>
      <p:pic>
        <p:nvPicPr>
          <p:cNvPr id="2050" name="Picture 2" descr="Dilbert Cartoon - Budget Failure - YouTube">
            <a:extLst>
              <a:ext uri="{FF2B5EF4-FFF2-40B4-BE49-F238E27FC236}">
                <a16:creationId xmlns:a16="http://schemas.microsoft.com/office/drawing/2014/main" id="{69C04B4E-200F-4AA8-AD77-1DCFFB334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540" y="253913"/>
            <a:ext cx="3311612" cy="248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885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853</Words>
  <Application>Microsoft Office PowerPoint</Application>
  <PresentationFormat>Widescreen</PresentationFormat>
  <Paragraphs>142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ff3</vt:lpstr>
      <vt:lpstr>ff4</vt:lpstr>
      <vt:lpstr>Times New Roman</vt:lpstr>
      <vt:lpstr>Wingdings</vt:lpstr>
      <vt:lpstr>Office Theme</vt:lpstr>
      <vt:lpstr>      Prevalence and Risk Factors of Intestinal Infections Among patients with Active Ulcerative Colitis:  A Multicenter Case-control Study </vt:lpstr>
      <vt:lpstr>PowerPoint Presentation</vt:lpstr>
      <vt:lpstr>Background ……</vt:lpstr>
      <vt:lpstr>PowerPoint Presentation</vt:lpstr>
      <vt:lpstr>PowerPoint Presentation</vt:lpstr>
      <vt:lpstr> AIMS AND OBJECTIVES </vt:lpstr>
      <vt:lpstr>PowerPoint Presentation</vt:lpstr>
      <vt:lpstr>Sample size</vt:lpstr>
      <vt:lpstr>Budget …………..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55</cp:revision>
  <dcterms:created xsi:type="dcterms:W3CDTF">2020-08-11T13:51:26Z</dcterms:created>
  <dcterms:modified xsi:type="dcterms:W3CDTF">2020-12-05T06:25:05Z</dcterms:modified>
</cp:coreProperties>
</file>